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5"/>
  </p:notesMasterIdLst>
  <p:handoutMasterIdLst>
    <p:handoutMasterId r:id="rId6"/>
  </p:handoutMasterIdLst>
  <p:sldIdLst>
    <p:sldId id="496" r:id="rId2"/>
    <p:sldId id="498" r:id="rId3"/>
    <p:sldId id="497" r:id="rId4"/>
  </p:sldIdLst>
  <p:sldSz cx="9906000" cy="6858000" type="A4"/>
  <p:notesSz cx="10018713" cy="68881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85C800"/>
    <a:srgbClr val="C4D79D"/>
    <a:srgbClr val="2A4866"/>
    <a:srgbClr val="B3DCE7"/>
    <a:srgbClr val="BCAECE"/>
    <a:srgbClr val="DA9896"/>
    <a:srgbClr val="D89290"/>
    <a:srgbClr val="9EB9DA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32" autoAdjust="0"/>
    <p:restoredTop sz="92326" autoAdjust="0"/>
  </p:normalViewPr>
  <p:slideViewPr>
    <p:cSldViewPr>
      <p:cViewPr varScale="1">
        <p:scale>
          <a:sx n="106" d="100"/>
          <a:sy n="106" d="100"/>
        </p:scale>
        <p:origin x="2166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396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4341441" cy="344079"/>
          </a:xfrm>
          <a:prstGeom prst="rect">
            <a:avLst/>
          </a:prstGeom>
        </p:spPr>
        <p:txBody>
          <a:bodyPr vert="horz" lIns="91937" tIns="45970" rIns="91937" bIns="4597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74956" y="4"/>
            <a:ext cx="4341441" cy="344079"/>
          </a:xfrm>
          <a:prstGeom prst="rect">
            <a:avLst/>
          </a:prstGeom>
        </p:spPr>
        <p:txBody>
          <a:bodyPr vert="horz" lIns="91937" tIns="45970" rIns="91937" bIns="4597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412949-D5F0-4AF8-8E63-44C827D32781}" type="datetimeFigureOut">
              <a:rPr lang="ru-RU"/>
              <a:pPr>
                <a:defRPr/>
              </a:pPr>
              <a:t>17.10.2025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6542988"/>
            <a:ext cx="4341441" cy="344079"/>
          </a:xfrm>
          <a:prstGeom prst="rect">
            <a:avLst/>
          </a:prstGeom>
        </p:spPr>
        <p:txBody>
          <a:bodyPr vert="horz" lIns="91937" tIns="45970" rIns="91937" bIns="4597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74956" y="6542988"/>
            <a:ext cx="4341441" cy="344079"/>
          </a:xfrm>
          <a:prstGeom prst="rect">
            <a:avLst/>
          </a:prstGeom>
        </p:spPr>
        <p:txBody>
          <a:bodyPr vert="horz" wrap="square" lIns="91937" tIns="45970" rIns="91937" bIns="4597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88DCD84-213E-4A0F-AF89-9B0D940B000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25741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4341441" cy="344079"/>
          </a:xfrm>
          <a:prstGeom prst="rect">
            <a:avLst/>
          </a:prstGeom>
        </p:spPr>
        <p:txBody>
          <a:bodyPr vert="horz" lIns="91937" tIns="45970" rIns="91937" bIns="4597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4956" y="4"/>
            <a:ext cx="4341441" cy="344079"/>
          </a:xfrm>
          <a:prstGeom prst="rect">
            <a:avLst/>
          </a:prstGeom>
        </p:spPr>
        <p:txBody>
          <a:bodyPr vert="horz" lIns="91937" tIns="45970" rIns="91937" bIns="4597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1F2A99E-5890-49D8-A7E7-834944200518}" type="datetimeFigureOut">
              <a:rPr lang="ru-RU"/>
              <a:pPr>
                <a:defRPr/>
              </a:pPr>
              <a:t>17.10.2025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44838" y="517525"/>
            <a:ext cx="3729037" cy="2582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37" tIns="45970" rIns="91937" bIns="4597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1872" y="3271494"/>
            <a:ext cx="8014970" cy="3100003"/>
          </a:xfrm>
          <a:prstGeom prst="rect">
            <a:avLst/>
          </a:prstGeom>
        </p:spPr>
        <p:txBody>
          <a:bodyPr vert="horz" lIns="91937" tIns="45970" rIns="91937" bIns="4597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6542988"/>
            <a:ext cx="4341441" cy="344079"/>
          </a:xfrm>
          <a:prstGeom prst="rect">
            <a:avLst/>
          </a:prstGeom>
        </p:spPr>
        <p:txBody>
          <a:bodyPr vert="horz" lIns="91937" tIns="45970" rIns="91937" bIns="4597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4956" y="6542988"/>
            <a:ext cx="4341441" cy="344079"/>
          </a:xfrm>
          <a:prstGeom prst="rect">
            <a:avLst/>
          </a:prstGeom>
        </p:spPr>
        <p:txBody>
          <a:bodyPr vert="horz" wrap="square" lIns="91937" tIns="45970" rIns="91937" bIns="4597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3463B-AB7A-4468-B01C-6FC89EABA4F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22553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44838" y="517525"/>
            <a:ext cx="3729037" cy="2582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D3463B-AB7A-4468-B01C-6FC89EABA4FA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7047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44838" y="517525"/>
            <a:ext cx="3729037" cy="2582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D3463B-AB7A-4468-B01C-6FC89EABA4FA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7760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44838" y="517525"/>
            <a:ext cx="3729037" cy="2582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D3463B-AB7A-4468-B01C-6FC89EABA4FA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3629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5B348-9427-4DB1-8994-12812B2B8EA1}" type="datetimeFigureOut">
              <a:rPr lang="ru-RU"/>
              <a:pPr>
                <a:defRPr/>
              </a:pPr>
              <a:t>17.10.2025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0D468-B89B-49CF-A9B0-3F65AE4F4BA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853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95883-9FBB-4215-A492-119A8234BF1F}" type="datetimeFigureOut">
              <a:rPr lang="ru-RU"/>
              <a:pPr>
                <a:defRPr/>
              </a:pPr>
              <a:t>17.10.2025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46389-32C3-4034-AB80-1DC0367813B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64181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1E46A-C631-4D96-BAF7-0F8BCECC0619}" type="datetimeFigureOut">
              <a:rPr lang="ru-RU"/>
              <a:pPr>
                <a:defRPr/>
              </a:pPr>
              <a:t>17.10.2025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D3D86-D81B-4873-A51D-B126B0B5C69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59035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DA899-41FA-4797-B88F-805E147C7F74}" type="datetimeFigureOut">
              <a:rPr lang="ru-RU"/>
              <a:pPr>
                <a:defRPr/>
              </a:pPr>
              <a:t>17.10.2025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73617-B7A9-437A-9279-0D617D18F72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0926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1C9FF-3484-4FE4-95E8-47F36F3FCE33}" type="datetimeFigureOut">
              <a:rPr lang="ru-RU"/>
              <a:pPr>
                <a:defRPr/>
              </a:pPr>
              <a:t>17.10.2025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229F5-02EF-4544-AC38-610440B14CD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74617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F41E4-3BA9-4D3E-93A6-F58C9DB72245}" type="datetimeFigureOut">
              <a:rPr lang="ru-RU"/>
              <a:pPr>
                <a:defRPr/>
              </a:pPr>
              <a:t>17.10.2025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0D4A6-E9A7-4F5D-BB7E-BF2A29AEA0E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08919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97BCBD-5C03-4E17-85BC-DAD2D76F2617}" type="datetimeFigureOut">
              <a:rPr lang="ru-RU"/>
              <a:pPr>
                <a:defRPr/>
              </a:pPr>
              <a:t>17.10.2025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535B8F9-C875-4DD9-9639-AD1EFD9CBF7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8">
            <a:extLst>
              <a:ext uri="{FF2B5EF4-FFF2-40B4-BE49-F238E27FC236}">
                <a16:creationId xmlns:a16="http://schemas.microsoft.com/office/drawing/2014/main" id="{D003C429-4F5C-45BA-B95F-14A1F1A6C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689" y="131004"/>
            <a:ext cx="73756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1F497D"/>
                </a:solidFill>
                <a:latin typeface="Times New Roman" panose="02020603050405020304" pitchFamily="18" charset="0"/>
                <a:ea typeface="Adobe Fan Heiti Std B" pitchFamily="34" charset="-128"/>
                <a:cs typeface="Times New Roman" panose="02020603050405020304" pitchFamily="18" charset="0"/>
              </a:rPr>
              <a:t>ИНВЕСТИЦИОННАЯ ПРОГРАММА НА УСЛУГИ ПО ПРОИЗВОДСТВУ ТЕПЛОВОЙ ЭНЕРГИИ НА </a:t>
            </a:r>
            <a:r>
              <a:rPr lang="kk-KZ" altLang="ru-RU" sz="1400" b="1" dirty="0">
                <a:solidFill>
                  <a:srgbClr val="1F497D"/>
                </a:solidFill>
                <a:latin typeface="Times New Roman" panose="02020603050405020304" pitchFamily="18" charset="0"/>
                <a:ea typeface="Adobe Fan Heiti Std B" pitchFamily="34" charset="-128"/>
                <a:cs typeface="Times New Roman" panose="02020603050405020304" pitchFamily="18" charset="0"/>
              </a:rPr>
              <a:t>2023-2027 ГОДЫ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48729" y="654224"/>
            <a:ext cx="91716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14.08.2025 </a:t>
            </a:r>
            <a:r>
              <a:rPr lang="ru-RU" sz="11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Совместным приказом №92-ОД Департамента Комитета по регулированию естественных монополий Министерства национальной экономики Республики Казахстан по Актюбинской области </a:t>
            </a:r>
            <a:r>
              <a:rPr lang="ru-RU" sz="11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№</a:t>
            </a:r>
            <a:r>
              <a:rPr lang="ru-RU" sz="11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</a:t>
            </a:r>
            <a:r>
              <a:rPr lang="kk-KZ" sz="11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 </a:t>
            </a:r>
            <a:r>
              <a:rPr lang="ru-RU" sz="11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lang="ru-RU" sz="11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энергетики и жилищно-коммунального хозяйства Актюбинской области </a:t>
            </a:r>
            <a:r>
              <a:rPr lang="ru-RU" sz="11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</a:t>
            </a:r>
            <a:r>
              <a:rPr lang="ru-RU" sz="11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инвестиционная программа  АО «Актобе ТЭЦ» на услуги по производству тепловой энергии на 2023-2027 годы.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141443" y="1249557"/>
            <a:ext cx="137890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i="1" dirty="0">
                <a:solidFill>
                  <a:schemeClr val="tx2"/>
                </a:solidFill>
                <a:latin typeface="+mn-lt"/>
              </a:rPr>
              <a:t>(</a:t>
            </a:r>
            <a:r>
              <a:rPr lang="ru-RU" sz="1000" i="1" dirty="0">
                <a:solidFill>
                  <a:schemeClr val="tx2"/>
                </a:solidFill>
                <a:latin typeface="+mn-lt"/>
              </a:rPr>
              <a:t>тыс. тенге без НДС)</a:t>
            </a:r>
          </a:p>
        </p:txBody>
      </p:sp>
      <p:pic>
        <p:nvPicPr>
          <p:cNvPr id="12" name="Picture 2" descr="C:\Users\Admin\Desktop\Актобе ТЭЦ (1)\Актобе ТЭЦ (1)\Актобе ТЭЦ\ЛОГОТИП\LOGO  JE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235" y="70933"/>
            <a:ext cx="1900856" cy="477747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017" y="4577037"/>
            <a:ext cx="2197032" cy="2088232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538921"/>
              </p:ext>
            </p:extLst>
          </p:nvPr>
        </p:nvGraphicFramePr>
        <p:xfrm>
          <a:off x="348730" y="1504063"/>
          <a:ext cx="9109797" cy="2933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729">
                  <a:extLst>
                    <a:ext uri="{9D8B030D-6E8A-4147-A177-3AD203B41FA5}">
                      <a16:colId xmlns:a16="http://schemas.microsoft.com/office/drawing/2014/main" val="4154141398"/>
                    </a:ext>
                  </a:extLst>
                </a:gridCol>
                <a:gridCol w="2644780">
                  <a:extLst>
                    <a:ext uri="{9D8B030D-6E8A-4147-A177-3AD203B41FA5}">
                      <a16:colId xmlns:a16="http://schemas.microsoft.com/office/drawing/2014/main" val="1772413291"/>
                    </a:ext>
                  </a:extLst>
                </a:gridCol>
                <a:gridCol w="979548">
                  <a:extLst>
                    <a:ext uri="{9D8B030D-6E8A-4147-A177-3AD203B41FA5}">
                      <a16:colId xmlns:a16="http://schemas.microsoft.com/office/drawing/2014/main" val="1220023501"/>
                    </a:ext>
                  </a:extLst>
                </a:gridCol>
                <a:gridCol w="979548">
                  <a:extLst>
                    <a:ext uri="{9D8B030D-6E8A-4147-A177-3AD203B41FA5}">
                      <a16:colId xmlns:a16="http://schemas.microsoft.com/office/drawing/2014/main" val="222040970"/>
                    </a:ext>
                  </a:extLst>
                </a:gridCol>
                <a:gridCol w="979548">
                  <a:extLst>
                    <a:ext uri="{9D8B030D-6E8A-4147-A177-3AD203B41FA5}">
                      <a16:colId xmlns:a16="http://schemas.microsoft.com/office/drawing/2014/main" val="3078368410"/>
                    </a:ext>
                  </a:extLst>
                </a:gridCol>
                <a:gridCol w="979548">
                  <a:extLst>
                    <a:ext uri="{9D8B030D-6E8A-4147-A177-3AD203B41FA5}">
                      <a16:colId xmlns:a16="http://schemas.microsoft.com/office/drawing/2014/main" val="3009808960"/>
                    </a:ext>
                  </a:extLst>
                </a:gridCol>
                <a:gridCol w="979548">
                  <a:extLst>
                    <a:ext uri="{9D8B030D-6E8A-4147-A177-3AD203B41FA5}">
                      <a16:colId xmlns:a16="http://schemas.microsoft.com/office/drawing/2014/main" val="1091564967"/>
                    </a:ext>
                  </a:extLst>
                </a:gridCol>
                <a:gridCol w="979548">
                  <a:extLst>
                    <a:ext uri="{9D8B030D-6E8A-4147-A177-3AD203B41FA5}">
                      <a16:colId xmlns:a16="http://schemas.microsoft.com/office/drawing/2014/main" val="3262064549"/>
                    </a:ext>
                  </a:extLst>
                </a:gridCol>
              </a:tblGrid>
              <a:tr h="40899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b="1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       2023-2027 гг.</a:t>
                      </a:r>
                      <a:endParaRPr lang="ru-RU" sz="1200" b="1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200" b="1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200" b="1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200" b="1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200" b="1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г.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6838886"/>
                  </a:ext>
                </a:extLst>
              </a:tr>
              <a:tr h="222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Реконструкция, модернизация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20 088 290</a:t>
                      </a:r>
                      <a:endParaRPr lang="ru-RU" sz="1200" b="1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49 020</a:t>
                      </a:r>
                      <a:endParaRPr lang="ru-RU" sz="1200" b="1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740 166</a:t>
                      </a:r>
                      <a:endParaRPr lang="ru-RU" sz="1200" b="1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1 494 975</a:t>
                      </a:r>
                      <a:endParaRPr lang="ru-RU" sz="1200" b="1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6 730 951</a:t>
                      </a:r>
                      <a:endParaRPr lang="ru-RU" sz="1200" b="1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11 073 179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8889570"/>
                  </a:ext>
                </a:extLst>
              </a:tr>
              <a:tr h="607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Капитальные ремонты оборудования, трубопроводов, зданий и сооружений, приводящий к росту стоимость ОС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8 605 092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888 433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1 396 925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994 167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2 771 431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2 554 137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6015184"/>
                  </a:ext>
                </a:extLst>
              </a:tr>
              <a:tr h="222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i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1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i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  <a:endParaRPr lang="ru-RU" sz="1200" b="1" i="1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i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1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i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1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i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1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i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1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i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1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i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1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8118166"/>
                  </a:ext>
                </a:extLst>
              </a:tr>
              <a:tr h="2103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i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1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i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Котлоагрегаты</a:t>
                      </a:r>
                      <a:endParaRPr lang="ru-RU" sz="1200" b="0" i="1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i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61 894</a:t>
                      </a:r>
                      <a:endParaRPr lang="ru-RU" sz="1200" b="0" i="1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i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25 257</a:t>
                      </a:r>
                      <a:endParaRPr lang="ru-RU" sz="1200" b="0" i="1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i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i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1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i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17 702</a:t>
                      </a:r>
                      <a:endParaRPr lang="ru-RU" sz="1200" b="0" i="1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i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18 935</a:t>
                      </a:r>
                      <a:endParaRPr lang="ru-RU" sz="1200" b="0" i="1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83573"/>
                  </a:ext>
                </a:extLst>
              </a:tr>
              <a:tr h="2103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i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1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i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Трубопроводы</a:t>
                      </a:r>
                      <a:endParaRPr lang="ru-RU" sz="1200" b="0" i="1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i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3 837 062</a:t>
                      </a:r>
                      <a:endParaRPr lang="ru-RU" sz="1200" b="0" i="1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i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369 520</a:t>
                      </a:r>
                      <a:endParaRPr lang="ru-RU" sz="1200" b="0" i="1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i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628 070</a:t>
                      </a:r>
                      <a:endParaRPr lang="ru-RU" sz="1200" b="0" i="1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i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908 023</a:t>
                      </a:r>
                      <a:endParaRPr lang="ru-RU" sz="1200" b="0" i="1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i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673 944</a:t>
                      </a:r>
                      <a:endParaRPr lang="ru-RU" sz="1200" b="0" i="1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i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1 257 505</a:t>
                      </a:r>
                      <a:endParaRPr lang="ru-RU" sz="1200" b="0" i="1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2368880"/>
                  </a:ext>
                </a:extLst>
              </a:tr>
              <a:tr h="2103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i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1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i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Бойлеры</a:t>
                      </a:r>
                      <a:endParaRPr lang="ru-RU" sz="1200" b="0" i="1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i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260 365</a:t>
                      </a:r>
                      <a:endParaRPr lang="ru-RU" sz="1200" b="0" i="1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i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119 890</a:t>
                      </a:r>
                      <a:endParaRPr lang="ru-RU" sz="1200" b="0" i="1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i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67 675</a:t>
                      </a:r>
                      <a:endParaRPr lang="ru-RU" sz="1200" b="0" i="1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i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i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72800</a:t>
                      </a:r>
                      <a:endParaRPr lang="ru-RU" sz="1200" b="0" i="1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i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1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6050401"/>
                  </a:ext>
                </a:extLst>
              </a:tr>
              <a:tr h="2103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i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1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i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Насосы</a:t>
                      </a:r>
                      <a:endParaRPr lang="ru-RU" sz="1200" b="0" i="1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i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254 927</a:t>
                      </a:r>
                      <a:endParaRPr lang="ru-RU" sz="1200" b="0" i="1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i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1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i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46 334</a:t>
                      </a:r>
                      <a:endParaRPr lang="ru-RU" sz="1200" b="0" i="1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i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52 290</a:t>
                      </a:r>
                      <a:endParaRPr lang="ru-RU" sz="1200" b="0" i="1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i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68 638</a:t>
                      </a:r>
                      <a:endParaRPr lang="ru-RU" sz="1200" b="0" i="1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i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87 665</a:t>
                      </a:r>
                      <a:endParaRPr lang="ru-RU" sz="1200" b="0" i="1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7316261"/>
                  </a:ext>
                </a:extLst>
              </a:tr>
              <a:tr h="2103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i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1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i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Водогрейные котлы</a:t>
                      </a:r>
                      <a:endParaRPr lang="ru-RU" sz="1200" b="0" i="1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i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3 370 503</a:t>
                      </a:r>
                      <a:endParaRPr lang="ru-RU" sz="1200" b="0" i="1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i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228 103</a:t>
                      </a:r>
                      <a:endParaRPr lang="ru-RU" sz="1200" b="0" i="1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i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580 200</a:t>
                      </a:r>
                      <a:endParaRPr lang="ru-RU" sz="1200" b="0" i="1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i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1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i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1 669 200</a:t>
                      </a:r>
                      <a:endParaRPr lang="ru-RU" sz="1200" b="0" i="1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i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893 000</a:t>
                      </a:r>
                      <a:endParaRPr lang="ru-RU" sz="1200" b="0" i="1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465826"/>
                  </a:ext>
                </a:extLst>
              </a:tr>
              <a:tr h="2103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i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i="1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i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Здания и сооружения</a:t>
                      </a:r>
                      <a:endParaRPr lang="ru-RU" sz="1200" b="0" i="1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i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820 342</a:t>
                      </a:r>
                      <a:endParaRPr lang="ru-RU" sz="1200" b="0" i="1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i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145 663</a:t>
                      </a:r>
                      <a:endParaRPr lang="ru-RU" sz="1200" b="0" i="1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i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74 646</a:t>
                      </a:r>
                      <a:endParaRPr lang="ru-RU" sz="1200" b="0" i="1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i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33 854</a:t>
                      </a:r>
                      <a:endParaRPr lang="ru-RU" sz="1200" b="0" i="1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i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269 147</a:t>
                      </a:r>
                      <a:endParaRPr lang="ru-RU" sz="1200" b="0" i="1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i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297 032</a:t>
                      </a:r>
                      <a:endParaRPr lang="ru-RU" sz="1200" b="0" i="1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4577936"/>
                  </a:ext>
                </a:extLst>
              </a:tr>
              <a:tr h="2103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i="1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1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28 693 383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937 452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2 137 090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2 489 142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9 502 382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13 627 317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3288358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728" y="4554541"/>
            <a:ext cx="2151971" cy="20882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6736" y="4564886"/>
            <a:ext cx="2448272" cy="21003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0085" y="4577037"/>
            <a:ext cx="2046463" cy="210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79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8">
            <a:extLst>
              <a:ext uri="{FF2B5EF4-FFF2-40B4-BE49-F238E27FC236}">
                <a16:creationId xmlns:a16="http://schemas.microsoft.com/office/drawing/2014/main" id="{D003C429-4F5C-45BA-B95F-14A1F1A6C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672" y="155917"/>
            <a:ext cx="77768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1F497D"/>
                </a:solidFill>
                <a:latin typeface="Times New Roman" panose="02020603050405020304" pitchFamily="18" charset="0"/>
                <a:ea typeface="Adobe Fan Heiti Std B" pitchFamily="34" charset="-128"/>
                <a:cs typeface="Times New Roman" panose="02020603050405020304" pitchFamily="18" charset="0"/>
              </a:rPr>
              <a:t>ИНВЕСТИЦИОННАЯ ПРОГРАММА НА УСЛУГИ ПО ПРОИЗВОДСТВУ ТЕПЛОВОЙ ЭНЕРГИИ НА </a:t>
            </a:r>
            <a:r>
              <a:rPr lang="kk-KZ" altLang="ru-RU" sz="14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Adobe Fan Heiti Std B" pitchFamily="34" charset="-128"/>
                <a:cs typeface="Times New Roman" panose="02020603050405020304" pitchFamily="18" charset="0"/>
              </a:rPr>
              <a:t>2025 </a:t>
            </a:r>
            <a:r>
              <a:rPr lang="kk-KZ" altLang="ru-RU" sz="1400" b="1" dirty="0">
                <a:solidFill>
                  <a:srgbClr val="1F497D"/>
                </a:solidFill>
                <a:latin typeface="Times New Roman" panose="02020603050405020304" pitchFamily="18" charset="0"/>
                <a:ea typeface="Adobe Fan Heiti Std B" pitchFamily="34" charset="-128"/>
                <a:cs typeface="Times New Roman" panose="02020603050405020304" pitchFamily="18" charset="0"/>
              </a:rPr>
              <a:t>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65368" y="463694"/>
            <a:ext cx="137890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i="1" dirty="0">
                <a:solidFill>
                  <a:schemeClr val="tx2"/>
                </a:solidFill>
                <a:latin typeface="+mn-lt"/>
              </a:rPr>
              <a:t>(</a:t>
            </a:r>
            <a:r>
              <a:rPr lang="ru-RU" sz="1000" i="1" dirty="0">
                <a:solidFill>
                  <a:schemeClr val="tx2"/>
                </a:solidFill>
                <a:latin typeface="+mn-lt"/>
              </a:rPr>
              <a:t>тыс. тенге без НДС)</a:t>
            </a:r>
          </a:p>
        </p:txBody>
      </p:sp>
      <p:pic>
        <p:nvPicPr>
          <p:cNvPr id="12" name="Picture 2" descr="C:\Users\Admin\Desktop\Актобе ТЭЦ (1)\Актобе ТЭЦ (1)\Актобе ТЭЦ\ЛОГОТИП\LOGO  JE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235" y="70933"/>
            <a:ext cx="1900856" cy="477747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647401"/>
              </p:ext>
            </p:extLst>
          </p:nvPr>
        </p:nvGraphicFramePr>
        <p:xfrm>
          <a:off x="272480" y="856459"/>
          <a:ext cx="9371792" cy="5363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302">
                  <a:extLst>
                    <a:ext uri="{9D8B030D-6E8A-4147-A177-3AD203B41FA5}">
                      <a16:colId xmlns:a16="http://schemas.microsoft.com/office/drawing/2014/main" val="3824184491"/>
                    </a:ext>
                  </a:extLst>
                </a:gridCol>
                <a:gridCol w="3039586">
                  <a:extLst>
                    <a:ext uri="{9D8B030D-6E8A-4147-A177-3AD203B41FA5}">
                      <a16:colId xmlns:a16="http://schemas.microsoft.com/office/drawing/2014/main" val="449206967"/>
                    </a:ext>
                  </a:extLst>
                </a:gridCol>
                <a:gridCol w="885524">
                  <a:extLst>
                    <a:ext uri="{9D8B030D-6E8A-4147-A177-3AD203B41FA5}">
                      <a16:colId xmlns:a16="http://schemas.microsoft.com/office/drawing/2014/main" val="1940099060"/>
                    </a:ext>
                  </a:extLst>
                </a:gridCol>
                <a:gridCol w="1083241">
                  <a:extLst>
                    <a:ext uri="{9D8B030D-6E8A-4147-A177-3AD203B41FA5}">
                      <a16:colId xmlns:a16="http://schemas.microsoft.com/office/drawing/2014/main" val="3633961057"/>
                    </a:ext>
                  </a:extLst>
                </a:gridCol>
                <a:gridCol w="1248659">
                  <a:extLst>
                    <a:ext uri="{9D8B030D-6E8A-4147-A177-3AD203B41FA5}">
                      <a16:colId xmlns:a16="http://schemas.microsoft.com/office/drawing/2014/main" val="2929633084"/>
                    </a:ext>
                  </a:extLst>
                </a:gridCol>
                <a:gridCol w="2538480">
                  <a:extLst>
                    <a:ext uri="{9D8B030D-6E8A-4147-A177-3AD203B41FA5}">
                      <a16:colId xmlns:a16="http://schemas.microsoft.com/office/drawing/2014/main" val="972226170"/>
                    </a:ext>
                  </a:extLst>
                </a:gridCol>
              </a:tblGrid>
              <a:tr h="472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b="1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мероприятий</a:t>
                      </a:r>
                      <a:endParaRPr lang="ru-RU" sz="1200" b="1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2025 г.</a:t>
                      </a:r>
                      <a:endParaRPr lang="ru-RU" sz="1200" b="1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исполнения за 9 мес. 2025 г.</a:t>
                      </a:r>
                      <a:endParaRPr lang="ru-RU" sz="1200" b="1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исполнения за 9 месяцев (%)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</a:t>
                      </a:r>
                      <a:endParaRPr lang="ru-RU" sz="1200" b="1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extLst>
                  <a:ext uri="{0D108BD9-81ED-4DB2-BD59-A6C34878D82A}">
                    <a16:rowId xmlns:a16="http://schemas.microsoft.com/office/drawing/2014/main" val="2973640338"/>
                  </a:ext>
                </a:extLst>
              </a:tr>
              <a:tr h="1791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1 494 975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285 780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19%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extLst>
                  <a:ext uri="{0D108BD9-81ED-4DB2-BD59-A6C34878D82A}">
                    <a16:rowId xmlns:a16="http://schemas.microsoft.com/office/drawing/2014/main" val="3452407551"/>
                  </a:ext>
                </a:extLst>
              </a:tr>
              <a:tr h="822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1200" b="0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рабочего проекта "Дополнительные работы по переводу собственных нужд станции напряжением 3,15кВ на напряжение 6кВ"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18 169</a:t>
                      </a:r>
                      <a:endParaRPr lang="ru-RU" sz="1200" b="0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200" b="0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 договор</a:t>
                      </a:r>
                      <a:r>
                        <a:rPr lang="ru-RU" sz="1200" u="none" strike="noStrike" baseline="0" dirty="0" smtClean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</a:t>
                      </a:r>
                      <a:r>
                        <a:rPr lang="ru-RU" sz="1200" u="none" strike="noStrike" dirty="0" smtClean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роект на стадии согласование</a:t>
                      </a:r>
                      <a:r>
                        <a:rPr lang="ru-RU" sz="1200" u="none" strike="noStrike" baseline="0" dirty="0" smtClean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государственной экспертизе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extLst>
                  <a:ext uri="{0D108BD9-81ED-4DB2-BD59-A6C34878D82A}">
                    <a16:rowId xmlns:a16="http://schemas.microsoft.com/office/drawing/2014/main" val="4090069632"/>
                  </a:ext>
                </a:extLst>
              </a:tr>
              <a:tr h="6597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1200" b="0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корректировки рабочего проекта "Перевод собственных нужд станции с напряжения 3,15кВ на 6,3кВ"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428 183</a:t>
                      </a:r>
                      <a:endParaRPr lang="ru-RU" sz="1200" b="0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Заключены договор</a:t>
                      </a:r>
                      <a:r>
                        <a:rPr lang="ru-RU" sz="1200" u="none" strike="noStrike" baseline="0" dirty="0" smtClean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на поставку оборудования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extLst>
                  <a:ext uri="{0D108BD9-81ED-4DB2-BD59-A6C34878D82A}">
                    <a16:rowId xmlns:a16="http://schemas.microsoft.com/office/drawing/2014/main" val="1001908915"/>
                  </a:ext>
                </a:extLst>
              </a:tr>
              <a:tr h="6597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ru-RU" sz="1200" b="0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чаши пруда-испарителя (№5 секция засоленных стоков)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258 300</a:t>
                      </a:r>
                      <a:endParaRPr lang="ru-RU" sz="1200" b="0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82 262</a:t>
                      </a:r>
                      <a:endParaRPr lang="ru-RU" sz="1200" b="0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32%</a:t>
                      </a:r>
                      <a:endParaRPr lang="ru-RU" sz="1200" b="0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 </a:t>
                      </a:r>
                      <a:r>
                        <a:rPr lang="ru-RU" sz="1200" u="none" strike="noStrike" dirty="0" smtClean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договор,</a:t>
                      </a:r>
                      <a:r>
                        <a:rPr lang="ru-RU" sz="1200" u="none" strike="noStrike" baseline="0" dirty="0" smtClean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ведутся строительно-монтажные</a:t>
                      </a:r>
                      <a:r>
                        <a:rPr lang="ru-RU" sz="1200" u="none" strike="noStrike" baseline="0" dirty="0" smtClean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работы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extLst>
                  <a:ext uri="{0D108BD9-81ED-4DB2-BD59-A6C34878D82A}">
                    <a16:rowId xmlns:a16="http://schemas.microsoft.com/office/drawing/2014/main" val="182147448"/>
                  </a:ext>
                </a:extLst>
              </a:tr>
              <a:tr h="6597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ru-RU" sz="1200" b="0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проекта "Строительство парового котла ст. №12 производительностью 160 т/ч"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176 400</a:t>
                      </a:r>
                      <a:endParaRPr lang="ru-RU" sz="1200" b="0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49 274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28%</a:t>
                      </a:r>
                      <a:endParaRPr lang="ru-RU" sz="1200" b="0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 </a:t>
                      </a:r>
                      <a:r>
                        <a:rPr lang="ru-RU" sz="1200" u="none" strike="noStrike" dirty="0" smtClean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договор,</a:t>
                      </a:r>
                      <a:r>
                        <a:rPr lang="ru-RU" sz="1200" u="none" strike="noStrike" baseline="0" dirty="0" smtClean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загружен</a:t>
                      </a:r>
                      <a:r>
                        <a:rPr lang="ru-RU" sz="1200" u="none" strike="noStrike" baseline="0" dirty="0" smtClean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200" u="none" strike="noStrike" baseline="0" dirty="0" smtClean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 государственной экспертизы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extLst>
                  <a:ext uri="{0D108BD9-81ED-4DB2-BD59-A6C34878D82A}">
                    <a16:rowId xmlns:a16="http://schemas.microsoft.com/office/drawing/2014/main" val="3038858512"/>
                  </a:ext>
                </a:extLst>
              </a:tr>
              <a:tr h="6597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ru-RU" sz="1200" b="0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проекта "Строительство водогрейного котла ст. №7 производительностью 100 Гкал" 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180 000</a:t>
                      </a:r>
                      <a:endParaRPr lang="ru-RU" sz="1200" b="0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53 700</a:t>
                      </a:r>
                      <a:endParaRPr lang="ru-RU" sz="1200" b="0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200" b="0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 договор,</a:t>
                      </a:r>
                      <a:r>
                        <a:rPr lang="ru-RU" sz="1200" u="none" strike="noStrike" baseline="0" dirty="0" smtClean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загружен</a:t>
                      </a:r>
                      <a:r>
                        <a:rPr lang="ru-RU" sz="1200" u="none" strike="noStrike" baseline="0" dirty="0" smtClean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портал государственной экспертизы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extLst>
                  <a:ext uri="{0D108BD9-81ED-4DB2-BD59-A6C34878D82A}">
                    <a16:rowId xmlns:a16="http://schemas.microsoft.com/office/drawing/2014/main" val="3168711342"/>
                  </a:ext>
                </a:extLst>
              </a:tr>
              <a:tr h="4968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ru-RU" sz="1200" b="0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аккумуляторного бака №2 (РВС V-10000 м3)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386 680</a:t>
                      </a:r>
                      <a:endParaRPr lang="ru-RU" sz="1200" b="0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100 544</a:t>
                      </a:r>
                      <a:endParaRPr lang="ru-RU" sz="1200" b="0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26%</a:t>
                      </a:r>
                      <a:endParaRPr lang="ru-RU" sz="1200" b="0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 договор,</a:t>
                      </a:r>
                      <a:r>
                        <a:rPr lang="ru-RU" sz="1200" u="none" strike="noStrike" baseline="0" dirty="0" smtClean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ведутся строительно-монтажные</a:t>
                      </a:r>
                      <a:r>
                        <a:rPr lang="ru-RU" sz="1200" u="none" strike="noStrike" baseline="0" dirty="0" smtClean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работы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extLst>
                  <a:ext uri="{0D108BD9-81ED-4DB2-BD59-A6C34878D82A}">
                    <a16:rowId xmlns:a16="http://schemas.microsoft.com/office/drawing/2014/main" val="1465258008"/>
                  </a:ext>
                </a:extLst>
              </a:tr>
              <a:tr h="6597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ru-RU" sz="1200" b="0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проекта "Строительство 2-х дымовых труб" (демонтаж существующей дымовой трубы №4)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47 243</a:t>
                      </a:r>
                      <a:endParaRPr lang="ru-RU" sz="1200" b="0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200" b="0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</a:t>
                      </a:r>
                      <a:r>
                        <a:rPr lang="ru-RU" sz="1200" u="none" strike="noStrike" baseline="0" dirty="0" smtClean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договор</a:t>
                      </a:r>
                      <a:r>
                        <a:rPr lang="ru-RU" sz="1200" u="none" strike="noStrike" dirty="0" smtClean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на стадии вхождения  на  экспертизу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95" marR="6995" marT="6995" marB="0" anchor="ctr"/>
                </a:tc>
                <a:extLst>
                  <a:ext uri="{0D108BD9-81ED-4DB2-BD59-A6C34878D82A}">
                    <a16:rowId xmlns:a16="http://schemas.microsoft.com/office/drawing/2014/main" val="1553233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531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Admin\Desktop\Актобе ТЭЦ (1)\Актобе ТЭЦ (1)\Актобе ТЭЦ\ЛОГОТИП\LOGO  JE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235" y="70933"/>
            <a:ext cx="1900856" cy="477747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594377"/>
              </p:ext>
            </p:extLst>
          </p:nvPr>
        </p:nvGraphicFramePr>
        <p:xfrm>
          <a:off x="344488" y="620689"/>
          <a:ext cx="9217024" cy="5900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3343430939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9415201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44591257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888567493"/>
                    </a:ext>
                  </a:extLst>
                </a:gridCol>
                <a:gridCol w="1175849">
                  <a:extLst>
                    <a:ext uri="{9D8B030D-6E8A-4147-A177-3AD203B41FA5}">
                      <a16:colId xmlns:a16="http://schemas.microsoft.com/office/drawing/2014/main" val="1238353495"/>
                    </a:ext>
                  </a:extLst>
                </a:gridCol>
                <a:gridCol w="2496559">
                  <a:extLst>
                    <a:ext uri="{9D8B030D-6E8A-4147-A177-3AD203B41FA5}">
                      <a16:colId xmlns:a16="http://schemas.microsoft.com/office/drawing/2014/main" val="1276598410"/>
                    </a:ext>
                  </a:extLst>
                </a:gridCol>
              </a:tblGrid>
              <a:tr h="5137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мероприятий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2025 г.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исполнения за 9 мес. 2025 г.</a:t>
                      </a:r>
                      <a:endParaRPr lang="ru-RU" sz="1200" b="1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исполнения за 9 месяцев (%)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extLst>
                  <a:ext uri="{0D108BD9-81ED-4DB2-BD59-A6C34878D82A}">
                    <a16:rowId xmlns:a16="http://schemas.microsoft.com/office/drawing/2014/main" val="3129953471"/>
                  </a:ext>
                </a:extLst>
              </a:tr>
              <a:tr h="597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Капитальные ремонты оборудования, трубопроводов, зданий и сооружений, приводящий к росту стоимость ОС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994 167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1 020 170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103%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extLst>
                  <a:ext uri="{0D108BD9-81ED-4DB2-BD59-A6C34878D82A}">
                    <a16:rowId xmlns:a16="http://schemas.microsoft.com/office/drawing/2014/main" val="762550546"/>
                  </a:ext>
                </a:extLst>
              </a:tr>
              <a:tr h="28509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трубопроводов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908 023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986 316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109%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extLst>
                  <a:ext uri="{0D108BD9-81ED-4DB2-BD59-A6C34878D82A}">
                    <a16:rowId xmlns:a16="http://schemas.microsoft.com/office/drawing/2014/main" val="549458069"/>
                  </a:ext>
                </a:extLst>
              </a:tr>
              <a:tr h="6830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2.1.1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трубопровода (обратной сетевой воды) L=475м: Ø720х10  L=435м; Ø1020х12 L=40м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282 469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 smtClean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399 090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141%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 </a:t>
                      </a:r>
                      <a:r>
                        <a:rPr lang="ru-RU" sz="1200" u="none" strike="noStrike" dirty="0" smtClean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договор,</a:t>
                      </a:r>
                      <a:r>
                        <a:rPr lang="ru-RU" sz="1200" u="none" strike="noStrike" baseline="0" dirty="0" smtClean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завершение </a:t>
                      </a:r>
                      <a:r>
                        <a:rPr lang="ru-RU" sz="120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 ожидается в октябре месяце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extLst>
                  <a:ext uri="{0D108BD9-81ED-4DB2-BD59-A6C34878D82A}">
                    <a16:rowId xmlns:a16="http://schemas.microsoft.com/office/drawing/2014/main" val="1511637792"/>
                  </a:ext>
                </a:extLst>
              </a:tr>
              <a:tr h="5137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2.1.2</a:t>
                      </a:r>
                      <a:endParaRPr lang="ru-RU" sz="1200" b="0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трубопровода Прямая новая тепловых сетей L=90м: Ø1020х12 L=78м; Ø426х10 L=12м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57 364</a:t>
                      </a:r>
                      <a:endParaRPr lang="ru-RU" sz="1200" b="0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57 000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99%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завершены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extLst>
                  <a:ext uri="{0D108BD9-81ED-4DB2-BD59-A6C34878D82A}">
                    <a16:rowId xmlns:a16="http://schemas.microsoft.com/office/drawing/2014/main" val="1282204545"/>
                  </a:ext>
                </a:extLst>
              </a:tr>
              <a:tr h="6830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2.1.3</a:t>
                      </a:r>
                      <a:endParaRPr lang="ru-RU" sz="1200" b="0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трубопровода греющего потока тепловых сетей L=304м: Ø426х10 L=118м; Ø325х10 L=186м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54 764</a:t>
                      </a:r>
                      <a:endParaRPr lang="ru-RU" sz="1200" b="0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17 226</a:t>
                      </a:r>
                      <a:endParaRPr lang="ru-RU" sz="1200" b="0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31%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 </a:t>
                      </a:r>
                      <a:r>
                        <a:rPr lang="ru-RU" sz="1200" u="none" strike="noStrike" dirty="0" smtClean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договор, </a:t>
                      </a:r>
                      <a:r>
                        <a:rPr lang="ru-RU" sz="120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завершение работ ожидается в октябре месяце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extLst>
                  <a:ext uri="{0D108BD9-81ED-4DB2-BD59-A6C34878D82A}">
                    <a16:rowId xmlns:a16="http://schemas.microsoft.com/office/drawing/2014/main" val="1260843030"/>
                  </a:ext>
                </a:extLst>
              </a:tr>
              <a:tr h="4459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2.1.4</a:t>
                      </a:r>
                      <a:endParaRPr lang="ru-RU" sz="1200" b="0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сетевых трубопроводов напорного коллектора L=480 Ø 1020х10 ст. 20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285 895</a:t>
                      </a:r>
                      <a:endParaRPr lang="ru-RU" sz="1200" b="0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285 500</a:t>
                      </a:r>
                      <a:endParaRPr lang="ru-RU" sz="1200" b="0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u="none" strike="noStrike" dirty="0" smtClean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завершены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extLst>
                  <a:ext uri="{0D108BD9-81ED-4DB2-BD59-A6C34878D82A}">
                    <a16:rowId xmlns:a16="http://schemas.microsoft.com/office/drawing/2014/main" val="2540587827"/>
                  </a:ext>
                </a:extLst>
              </a:tr>
              <a:tr h="4459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2.1.5</a:t>
                      </a:r>
                      <a:endParaRPr lang="ru-RU" sz="1200" b="0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сетевых трубопроводов прямая старая L=380 Ø 1020х10 ст. 20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227 532</a:t>
                      </a:r>
                      <a:endParaRPr lang="ru-RU" sz="1200" b="0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227 500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b="0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завершены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extLst>
                  <a:ext uri="{0D108BD9-81ED-4DB2-BD59-A6C34878D82A}">
                    <a16:rowId xmlns:a16="http://schemas.microsoft.com/office/drawing/2014/main" val="4104915722"/>
                  </a:ext>
                </a:extLst>
              </a:tr>
              <a:tr h="17522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насосного оборудования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52 290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extLst>
                  <a:ext uri="{0D108BD9-81ED-4DB2-BD59-A6C34878D82A}">
                    <a16:rowId xmlns:a16="http://schemas.microsoft.com/office/drawing/2014/main" val="1765027288"/>
                  </a:ext>
                </a:extLst>
              </a:tr>
              <a:tr h="451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2.2.1</a:t>
                      </a:r>
                      <a:endParaRPr lang="ru-RU" sz="1200" b="0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парового эжектора ЭП-3-25-75 ст.№1,2,3,4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52 290</a:t>
                      </a:r>
                      <a:endParaRPr lang="ru-RU" sz="1200" b="0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200" b="0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 договор на поставку </a:t>
                      </a:r>
                      <a:r>
                        <a:rPr lang="ru-RU" sz="1200" u="none" strike="noStrike" dirty="0" smtClean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парового</a:t>
                      </a:r>
                      <a:r>
                        <a:rPr lang="ru-RU" sz="1200" u="none" strike="noStrike" baseline="0" dirty="0" smtClean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эжектора, поставка ожидается </a:t>
                      </a:r>
                      <a:r>
                        <a:rPr lang="ru-RU" sz="1200" u="none" strike="noStrike" baseline="0" smtClean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декабре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extLst>
                  <a:ext uri="{0D108BD9-81ED-4DB2-BD59-A6C34878D82A}">
                    <a16:rowId xmlns:a16="http://schemas.microsoft.com/office/drawing/2014/main" val="4033015362"/>
                  </a:ext>
                </a:extLst>
              </a:tr>
              <a:tr h="3444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зданий и сооружений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33 854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33 854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extLst>
                  <a:ext uri="{0D108BD9-81ED-4DB2-BD59-A6C34878D82A}">
                    <a16:rowId xmlns:a16="http://schemas.microsoft.com/office/drawing/2014/main" val="241719362"/>
                  </a:ext>
                </a:extLst>
              </a:tr>
              <a:tr h="3444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2.3.1</a:t>
                      </a:r>
                      <a:endParaRPr lang="ru-RU" sz="1200" b="0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Ремонтно-восстановительные работы дымовых труб ст.№2,3,4,6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33 854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33 854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завершены</a:t>
                      </a:r>
                      <a:endParaRPr lang="ru-RU" sz="1200" b="0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extLst>
                  <a:ext uri="{0D108BD9-81ED-4DB2-BD59-A6C34878D82A}">
                    <a16:rowId xmlns:a16="http://schemas.microsoft.com/office/drawing/2014/main" val="310926974"/>
                  </a:ext>
                </a:extLst>
              </a:tr>
              <a:tr h="17522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инвестиций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2 489 142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1 305 950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52%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7" marR="6447" marT="6447" marB="0" anchor="ctr"/>
                </a:tc>
                <a:extLst>
                  <a:ext uri="{0D108BD9-81ED-4DB2-BD59-A6C34878D82A}">
                    <a16:rowId xmlns:a16="http://schemas.microsoft.com/office/drawing/2014/main" val="1291044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5414186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15507</TotalTime>
  <Words>771</Words>
  <Application>Microsoft Office PowerPoint</Application>
  <PresentationFormat>Лист A4 (210x297 мм)</PresentationFormat>
  <Paragraphs>228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Adobe Fan Heiti Std B</vt:lpstr>
      <vt:lpstr>Arial</vt:lpstr>
      <vt:lpstr>Calibri</vt:lpstr>
      <vt:lpstr>Times New Roman</vt:lpstr>
      <vt:lpstr>Специальное оформление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Сара М. Байтюбетова</cp:lastModifiedBy>
  <cp:revision>1462</cp:revision>
  <cp:lastPrinted>2024-10-23T03:40:53Z</cp:lastPrinted>
  <dcterms:created xsi:type="dcterms:W3CDTF">2013-10-01T09:54:12Z</dcterms:created>
  <dcterms:modified xsi:type="dcterms:W3CDTF">2025-10-17T04:01:58Z</dcterms:modified>
</cp:coreProperties>
</file>